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7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73" r:id="rId16"/>
    <p:sldId id="274" r:id="rId17"/>
    <p:sldId id="275" r:id="rId18"/>
    <p:sldId id="268" r:id="rId19"/>
    <p:sldId id="269" r:id="rId20"/>
    <p:sldId id="270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63813A-7271-4B3D-A503-9AC6BA0B5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01BE06-985F-424A-BF3D-A8B8167CC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B402DB-4B26-4B75-A59C-3962B3D8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33F2236-1D1B-4E27-9D4A-901D4C94A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67EA35-DAEA-4223-871F-4C6A450FD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8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55D88-3C3F-4E4F-A310-67800B6B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65789EE-3E1F-4F95-B513-4404233A2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90077B-120A-4FE9-A98E-CFE5EDACF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6BBE77-809A-4DE4-A9B5-A7C2C7C78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AFF963-7751-4CD7-84C5-9FB2FC7D8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5C83288-3098-4F8C-B768-AF5EBB0EA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BA4504-129C-4F7D-B38D-1E0586AA4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4E9D40-A57C-49A4-8275-DD615CF92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4645E8-DF9C-4B35-AE43-523C76E4C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61D0F2F-A476-40D3-957D-FFF35B911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2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F84EF8-D8E9-4990-BA43-92F12C2D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5910BD-4AC4-44E4-B33F-5E8247518A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3643C8-1133-4704-8C6E-6B61A153D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882BB9-B260-4965-80AA-F15BA016E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F2D333-86C8-4031-B086-B298DCFB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93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C378AF-6B79-4553-9C22-ABC9A253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E586413-188A-4453-BEDD-87B6F91AE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F1DFC1-4992-4EA6-8A1C-7BFA985D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EC395E-E2CD-4E01-8CD3-5BE65CD23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262113-50FA-4316-A195-A2BDC7A9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8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55F6D3-0722-4D38-89CB-17CEAD9CD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3BFEED-AD35-452D-82E3-0C74DDCD4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ED28C6-609B-4741-A753-CA7133735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890022-ADCA-4C48-BD51-CD360D7D4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5367AC-FBAD-42CE-9C2B-BD5274FA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467AB4C-2A0F-46B4-BD68-7C5C84B78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0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4EB77F-7724-41CA-9009-DED2C0FF5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7359A9-3C60-4E6F-AAAA-1409B77C1D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31A1889-AFD5-444F-8E7E-B1F80484E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9BA68CF-7CE1-4A06-9031-50B777F1C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D0C614C-F0D4-43AF-A117-F023A7C96A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8431E47-32CF-48AA-B0C9-E9E7A741C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50598A6-04C2-4E59-9D7C-7EC661EA4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546C9CF-A52E-47AF-A51B-719C401B2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0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321599-5B1C-4FE4-B0C4-CBD478E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F5B93D0-F8F0-4791-8BA6-4421D888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FD36ACF-6404-4834-9A66-7B1031ADC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816A999-F53E-4B2B-9D80-56723E04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31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BDEACC3-87BE-4022-BA0C-F5F0AFEE5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C7D13A7-EF18-470B-B58B-F77C45EA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ECD2982-B53D-453B-A076-9C60F4CE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1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7FED3F-34B8-455D-ADF5-D3F8571CA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9EF3CD3-DE5C-4502-865F-DF453D16F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49665E-C658-4B77-A942-DA97EBD93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E52B47-2408-43A9-B147-84D4CB947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4E45A1E-D18F-4890-962C-4FD41A2DF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5C0E420-3617-4F37-B794-364355BB2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94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A27EA-7B38-4BD3-A401-D89B90F8E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64DDDEF-2B49-4E55-9B20-F1EF79CD7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CF42DA-80A2-4D5A-B284-7490CA1AA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08AA7A3-34BD-439D-B232-24964A939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5A6AC33-E02A-479E-8460-C817BAF0C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814297-FC56-4319-A47D-E7C0E7999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605D4E3-C460-415D-AA09-FE8C21763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F4E423-E384-46D3-9214-9A500EF4F2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31FE76-04A7-460F-B449-0E300AFF5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BA9A9-B6C7-40F4-8D11-1D4162BB9D13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0F1658-9C05-4B1D-80E6-88B8365C1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8444EA-A191-4031-8337-F914C10A38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512D-79AE-49E1-9FD6-C815A214C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1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EB1348-58F7-473B-9778-3FC6705AA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731" y="-145774"/>
            <a:ext cx="9144000" cy="2423285"/>
          </a:xfrm>
        </p:spPr>
        <p:txBody>
          <a:bodyPr>
            <a:normAutofit/>
          </a:bodyPr>
          <a:lstStyle/>
          <a:p>
            <a:r>
              <a:rPr lang="fa-IR" sz="6600" dirty="0">
                <a:solidFill>
                  <a:srgbClr val="FF0000"/>
                </a:solidFill>
              </a:rPr>
              <a:t>بسم الله الرحمن الرحیم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D009CA1-CEE1-4EAF-B271-51F4FC3ED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a-IR" sz="3200"/>
              <a:t>دیابت-شناخت </a:t>
            </a:r>
            <a:r>
              <a:rPr lang="fa-IR" sz="3200" smtClean="0"/>
              <a:t>خطرات و </a:t>
            </a:r>
            <a:r>
              <a:rPr lang="fa-IR" sz="3200" dirty="0"/>
              <a:t>اقدامات موثر</a:t>
            </a:r>
          </a:p>
          <a:p>
            <a:endParaRPr lang="fa-IR" sz="3200" dirty="0"/>
          </a:p>
          <a:p>
            <a:r>
              <a:rPr lang="fa-IR" sz="3200" dirty="0"/>
              <a:t>دکتر فاطمه رحمانیان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463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B356D7-6E0C-4E0E-AA87-AF2EF8E09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809"/>
            <a:ext cx="10515600" cy="581915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/>
              <a:t>سندروم مقاومت به انسولین:</a:t>
            </a:r>
          </a:p>
          <a:p>
            <a:pPr marL="0" indent="0" algn="r">
              <a:buNone/>
            </a:pPr>
            <a:r>
              <a:rPr lang="fa-IR" dirty="0"/>
              <a:t>با نام های دیگر سندروم متابولیک و سندروم ایکس</a:t>
            </a:r>
          </a:p>
          <a:p>
            <a:pPr marL="0" indent="0" algn="r">
              <a:buNone/>
            </a:pPr>
            <a:r>
              <a:rPr lang="fa-IR" dirty="0"/>
              <a:t>کرایتریا شامل:</a:t>
            </a:r>
          </a:p>
          <a:p>
            <a:pPr marL="0" indent="0" algn="r">
              <a:buNone/>
            </a:pPr>
            <a:r>
              <a:rPr lang="fa-IR" dirty="0"/>
              <a:t>مقاومت به انسولین</a:t>
            </a:r>
          </a:p>
          <a:p>
            <a:pPr marL="0" indent="0" algn="r">
              <a:buNone/>
            </a:pPr>
            <a:r>
              <a:rPr lang="fa-IR" dirty="0"/>
              <a:t>فشار خون</a:t>
            </a:r>
          </a:p>
          <a:p>
            <a:pPr marL="0" indent="0" algn="r">
              <a:buNone/>
            </a:pPr>
            <a:r>
              <a:rPr lang="fa-IR" dirty="0"/>
              <a:t>دیس لیپیدمی</a:t>
            </a:r>
          </a:p>
          <a:p>
            <a:pPr marL="0" indent="0" algn="r">
              <a:buNone/>
            </a:pPr>
            <a:r>
              <a:rPr lang="fa-IR" dirty="0"/>
              <a:t>چاقی احشایی یا مرکزی</a:t>
            </a:r>
          </a:p>
          <a:p>
            <a:pPr marL="0" indent="0" algn="r">
              <a:buNone/>
            </a:pPr>
            <a:r>
              <a:rPr lang="fa-IR" dirty="0"/>
              <a:t>دیابت نوع دو یا پیش دیابت</a:t>
            </a:r>
          </a:p>
          <a:p>
            <a:pPr marL="0" indent="0" algn="r">
              <a:buNone/>
            </a:pPr>
            <a:r>
              <a:rPr lang="fa-IR" dirty="0"/>
              <a:t>بیماری های قلبی عروقی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62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ED3355-7C88-47C7-8C5F-DC6495795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علایم شایع مقاومت به انسولین :</a:t>
            </a:r>
          </a:p>
          <a:p>
            <a:pPr marL="0" indent="0" algn="r">
              <a:buNone/>
            </a:pPr>
            <a:r>
              <a:rPr lang="fa-IR" dirty="0"/>
              <a:t>آکانتوزیس نیگریکانس</a:t>
            </a:r>
          </a:p>
          <a:p>
            <a:pPr marL="0" indent="0" algn="r">
              <a:buNone/>
            </a:pPr>
            <a:r>
              <a:rPr lang="fa-IR" dirty="0"/>
              <a:t>هیرسوتیسم</a:t>
            </a:r>
          </a:p>
          <a:p>
            <a:pPr marL="0" indent="0" algn="r">
              <a:buNone/>
            </a:pPr>
            <a:r>
              <a:rPr lang="fa-IR" dirty="0"/>
              <a:t>آکنه</a:t>
            </a:r>
          </a:p>
          <a:p>
            <a:pPr marL="0" indent="0" algn="r">
              <a:buNone/>
            </a:pPr>
            <a:r>
              <a:rPr lang="fa-IR" dirty="0"/>
              <a:t>الیگومنوره</a:t>
            </a:r>
          </a:p>
        </p:txBody>
      </p:sp>
    </p:spTree>
    <p:extLst>
      <p:ext uri="{BB962C8B-B14F-4D97-AF65-F5344CB8AC3E}">
        <p14:creationId xmlns:p14="http://schemas.microsoft.com/office/powerpoint/2010/main" val="198357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3ED0F6-F00A-4648-A7D7-7FA8F0A0F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434841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/>
              <a:t>پیشگیری از دیابت:</a:t>
            </a:r>
          </a:p>
          <a:p>
            <a:pPr marL="0" indent="0" algn="r">
              <a:buNone/>
            </a:pPr>
            <a:r>
              <a:rPr lang="fa-IR" dirty="0"/>
              <a:t>قبل از بروز دیابت  تایپ 2 ما شرایط پیش دیابتی را داریم اگر در آن مرحله مداخله صورت گیرد می توان ابتلای به دیابت را به تاخیر انداخت.</a:t>
            </a:r>
          </a:p>
          <a:p>
            <a:pPr marL="0" indent="0" algn="r">
              <a:buNone/>
            </a:pPr>
            <a:r>
              <a:rPr lang="fa-IR" dirty="0"/>
              <a:t>مداخله شامل:</a:t>
            </a:r>
          </a:p>
          <a:p>
            <a:pPr marL="0" indent="0" algn="r">
              <a:buNone/>
            </a:pPr>
            <a:r>
              <a:rPr lang="fa-IR" dirty="0"/>
              <a:t>1-کاهش وزن</a:t>
            </a:r>
          </a:p>
          <a:p>
            <a:pPr marL="0" indent="0" algn="r">
              <a:buNone/>
            </a:pPr>
            <a:r>
              <a:rPr lang="fa-IR" dirty="0"/>
              <a:t>2-افزایش فعالیت فیزیکی( ورزش به میزان 5 بار در هفته و هر بار به مدت 30 دقیقه)</a:t>
            </a:r>
          </a:p>
          <a:p>
            <a:pPr marL="0" indent="0" algn="r">
              <a:buNone/>
            </a:pPr>
            <a:r>
              <a:rPr lang="fa-IR" dirty="0"/>
              <a:t>غربالگری بیماری های قلبی و عروقی</a:t>
            </a:r>
          </a:p>
          <a:p>
            <a:pPr marL="0" indent="0" algn="r">
              <a:buNone/>
            </a:pPr>
            <a:r>
              <a:rPr lang="fa-IR" dirty="0"/>
              <a:t>مصرف متفورین صرفا در افرادی که هردو حالت پیش دیابتی مختل را دارند و سن کمتر از 60 سال- شاخص توده بدنی بیشتر مساوی 35 و سابقه دیابت بارداری را دارند توصیه میکند.</a:t>
            </a:r>
            <a:r>
              <a:rPr lang="en-US" dirty="0"/>
              <a:t>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55446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8F51C7-0133-4A0C-9E93-7C7F3C9B9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برخورد با بیمار مبتلا به دیابت: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47333E-659E-4DE6-B18D-E1D7B3C19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1- شرح حال کامل</a:t>
            </a:r>
          </a:p>
          <a:p>
            <a:pPr marL="0" indent="0" algn="r">
              <a:buNone/>
            </a:pPr>
            <a:r>
              <a:rPr lang="fa-IR" dirty="0"/>
              <a:t>2-سنجش وزن و تغییرات آن</a:t>
            </a:r>
          </a:p>
          <a:p>
            <a:pPr marL="0" indent="0" algn="r">
              <a:buNone/>
            </a:pPr>
            <a:r>
              <a:rPr lang="fa-IR" dirty="0"/>
              <a:t>3-سابقه خانوادگی دیابت</a:t>
            </a:r>
          </a:p>
          <a:p>
            <a:pPr marL="0" indent="0" algn="r">
              <a:buNone/>
            </a:pPr>
            <a:r>
              <a:rPr lang="fa-IR" dirty="0"/>
              <a:t>4-هیستوری ورزش </a:t>
            </a:r>
          </a:p>
          <a:p>
            <a:pPr marL="0" indent="0" algn="r">
              <a:buNone/>
            </a:pPr>
            <a:r>
              <a:rPr lang="fa-IR" dirty="0"/>
              <a:t>5-منع مصرف سیگار</a:t>
            </a:r>
          </a:p>
          <a:p>
            <a:pPr marL="0" indent="0" algn="r">
              <a:buNone/>
            </a:pPr>
            <a:r>
              <a:rPr lang="fa-IR" dirty="0"/>
              <a:t>6-مصرف اتانول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07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293E9B-227E-4BA5-9225-F7BC1F794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عوارض دیابت: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43D85A-079B-49ED-8B83-A62661F0C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عوارض ممکن است تا ده سال بعد از دیابت بروز پیدا نکنند</a:t>
            </a:r>
          </a:p>
          <a:p>
            <a:pPr marL="0" indent="0" algn="r">
              <a:buNone/>
            </a:pPr>
            <a:r>
              <a:rPr lang="fa-IR" dirty="0"/>
              <a:t>عوارض عروقی به دو دسته میکرو واسکلولار(رتینو پاتی-نفروپاتی-نوروپاتی) و ماکرو واسکولار بیماری های قلبی-عروقی و بیماری های  عروق مغز و عروق محیطی تقسیم بندی میشوند.</a:t>
            </a:r>
          </a:p>
          <a:p>
            <a:pPr marL="0" indent="0" algn="r">
              <a:buNone/>
            </a:pPr>
            <a:r>
              <a:rPr lang="fa-IR" dirty="0"/>
              <a:t>وقایع عروقی در دیابتی ها 2 برابر جمعیت نرمال است.</a:t>
            </a:r>
          </a:p>
          <a:p>
            <a:pPr marL="0" indent="0" algn="r">
              <a:buNone/>
            </a:pPr>
            <a:r>
              <a:rPr lang="fa-IR" dirty="0"/>
              <a:t>اقدامات موثر:گنترل دقیق قند خون-فشار خون-تجویز داروی مناسب-کنترل دقیق فشار خون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110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758527E-A2C1-4FC4-9570-9A5958F3D5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39" y="662609"/>
            <a:ext cx="10177670" cy="5777948"/>
          </a:xfrm>
        </p:spPr>
      </p:pic>
    </p:spTree>
    <p:extLst>
      <p:ext uri="{BB962C8B-B14F-4D97-AF65-F5344CB8AC3E}">
        <p14:creationId xmlns:p14="http://schemas.microsoft.com/office/powerpoint/2010/main" val="3308014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61D63C1-1B73-4E6E-9878-587EB71FFA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111" y="1240114"/>
            <a:ext cx="6329777" cy="4890064"/>
          </a:xfrm>
        </p:spPr>
      </p:pic>
    </p:spTree>
    <p:extLst>
      <p:ext uri="{BB962C8B-B14F-4D97-AF65-F5344CB8AC3E}">
        <p14:creationId xmlns:p14="http://schemas.microsoft.com/office/powerpoint/2010/main" val="98825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0381846-2B0B-4423-AEBE-B381D2E56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79" y="1132940"/>
            <a:ext cx="5715000" cy="4240817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1967B08-504B-49E4-9F4F-C10A35565E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279" y="1132940"/>
            <a:ext cx="4041912" cy="461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487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57E4A-E233-49E8-880B-733F3732F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معاینات دوره ای:</a:t>
            </a:r>
            <a:br>
              <a:rPr lang="fa-I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7B8B83-7C51-4775-B504-3778BD56B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معاینه روزانه پاها و نقاط پوشیده بدن از نظر زخم و حس</a:t>
            </a:r>
          </a:p>
          <a:p>
            <a:pPr marL="0" indent="0" algn="r">
              <a:buNone/>
            </a:pPr>
            <a:r>
              <a:rPr lang="fa-IR" dirty="0"/>
              <a:t>معاینه سالیانه شبکیه چشم</a:t>
            </a:r>
          </a:p>
          <a:p>
            <a:pPr marL="0" indent="0" algn="r">
              <a:buNone/>
            </a:pPr>
            <a:r>
              <a:rPr lang="fa-IR" dirty="0"/>
              <a:t>بررسی هر 3 ماه از نظر دفع پروتئین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432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7565FE-11A6-4F4B-8386-7AAC0100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r"/>
            <a:r>
              <a:rPr lang="fa-IR" dirty="0"/>
              <a:t>پایش سطح قند خون: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C8E3A5-7053-4944-A2FF-926334B44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/>
              <a:t>در بیماران مصرف کننده انسولین 2-3 بار در روز گاها تا 10 بار در روز</a:t>
            </a:r>
          </a:p>
          <a:p>
            <a:pPr marL="0" indent="0" algn="r">
              <a:buNone/>
            </a:pPr>
            <a:r>
              <a:rPr lang="fa-IR" dirty="0"/>
              <a:t>در دیابت تیپ 2 مصرف کننده قرص های خوراکی 1-2 بار در روز زیرا نوسانات قند خون کمتر است.</a:t>
            </a:r>
          </a:p>
          <a:p>
            <a:pPr marL="0" indent="0" algn="r">
              <a:buNone/>
            </a:pPr>
            <a:r>
              <a:rPr lang="fa-IR" dirty="0"/>
              <a:t>کنترل طولانی مدت قند خون با شاخص قند خون سه ماهه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38BCF8A0-B1AD-4E9C-AB60-2B573B9EF9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811143"/>
              </p:ext>
            </p:extLst>
          </p:nvPr>
        </p:nvGraphicFramePr>
        <p:xfrm>
          <a:off x="4136887" y="3074550"/>
          <a:ext cx="3918226" cy="3428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113">
                  <a:extLst>
                    <a:ext uri="{9D8B030D-6E8A-4147-A177-3AD203B41FA5}">
                      <a16:colId xmlns:a16="http://schemas.microsoft.com/office/drawing/2014/main" xmlns="" val="2387217736"/>
                    </a:ext>
                  </a:extLst>
                </a:gridCol>
                <a:gridCol w="1959113">
                  <a:extLst>
                    <a:ext uri="{9D8B030D-6E8A-4147-A177-3AD203B41FA5}">
                      <a16:colId xmlns:a16="http://schemas.microsoft.com/office/drawing/2014/main" xmlns="" val="3152370249"/>
                    </a:ext>
                  </a:extLst>
                </a:gridCol>
              </a:tblGrid>
              <a:tr h="489752">
                <a:tc>
                  <a:txBody>
                    <a:bodyPr/>
                    <a:lstStyle/>
                    <a:p>
                      <a:r>
                        <a:rPr lang="en-US" dirty="0"/>
                        <a:t>HBA1C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8471764"/>
                  </a:ext>
                </a:extLst>
              </a:tr>
              <a:tr h="489752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9220549"/>
                  </a:ext>
                </a:extLst>
              </a:tr>
              <a:tr h="489752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6102329"/>
                  </a:ext>
                </a:extLst>
              </a:tr>
              <a:tr h="489752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405698"/>
                  </a:ext>
                </a:extLst>
              </a:tr>
              <a:tr h="489752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43794848"/>
                  </a:ext>
                </a:extLst>
              </a:tr>
              <a:tr h="489752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8840511"/>
                  </a:ext>
                </a:extLst>
              </a:tr>
              <a:tr h="489752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25466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66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640AF9-F389-4E80-BA78-2D61FD5D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r">
              <a:spcBef>
                <a:spcPts val="1000"/>
              </a:spcBef>
            </a:pPr>
            <a:r>
              <a:rPr lang="fa-IR" sz="26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  <a:t>1-انواع دیابت</a:t>
            </a:r>
            <a:br>
              <a:rPr lang="fa-IR" sz="2600" dirty="0">
                <a:solidFill>
                  <a:prstClr val="black"/>
                </a:solidFill>
                <a:latin typeface="Calibri" panose="020F0502020204030204"/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72AD8-424C-4DD0-A40E-2258AC688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fa-IR" dirty="0"/>
              <a:t>دیابت به صورت کلی به 3 دسته دیابت تایپ یک-دیابت تایپ دو و سایر انواع دیابت </a:t>
            </a:r>
          </a:p>
          <a:p>
            <a:pPr marL="0" indent="0" algn="r">
              <a:buNone/>
            </a:pPr>
            <a:r>
              <a:rPr lang="fa-IR" dirty="0"/>
              <a:t>از جمله (دیابت در بارداری-دیابت مودی و دیابت لادا )تقسیم بندی می گردد.</a:t>
            </a:r>
          </a:p>
          <a:p>
            <a:pPr marL="0" indent="0" algn="r">
              <a:buNone/>
            </a:pPr>
            <a:r>
              <a:rPr lang="fa-IR" dirty="0"/>
              <a:t>تعریف هر یک از انواع دیابت 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/>
              <a:t>تایپ یک: سنین جوانی اغلب زیر 30 سال -پدیده ای اتوایمیون علیه سلول های بتای پانکراس که منجر به احتیاج به انسولین اگزوژن میشود  اما 5-10 درصد افراد بعد از 30 سالگی هم میتوانند به دیابت تایپ 1 مبتلا شوند.</a:t>
            </a:r>
          </a:p>
          <a:p>
            <a:pPr marL="0" indent="0" algn="r">
              <a:buNone/>
            </a:pPr>
            <a:r>
              <a:rPr lang="fa-IR" dirty="0"/>
              <a:t>تایپ دو: معمولا بعد از 30 سالگی اما تشخیص در کودکان و نوجوانان بعید نیست...با چاقی رابطه مستقیم دارد به مرور زمان احتیاج به انسولین آشکار میشود</a:t>
            </a:r>
          </a:p>
          <a:p>
            <a:pPr marL="0" indent="0" algn="r">
              <a:buNone/>
            </a:pPr>
            <a:r>
              <a:rPr lang="fa-IR" dirty="0"/>
              <a:t>مودی: افزایش قند خون در جوانان زیر 25 سال به علت جهش در گیرنده های انسولین که منجر به مقاومت به انسولین میشود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7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BCFD2B-4E74-411A-A6B8-E2304F7E9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زمان چک قند سه ماهه: </a:t>
            </a:r>
          </a:p>
          <a:p>
            <a:pPr marL="0" indent="0" algn="r">
              <a:buNone/>
            </a:pPr>
            <a:r>
              <a:rPr lang="fa-IR" dirty="0"/>
              <a:t>حداقل دو بار در سال-اگر به هدف نرسیده ایم هر 3 ماه</a:t>
            </a:r>
          </a:p>
          <a:p>
            <a:pPr marL="0" indent="0" algn="r">
              <a:buNone/>
            </a:pPr>
            <a:r>
              <a:rPr lang="fa-IR" dirty="0"/>
              <a:t>اگر درمان را تغییر دادیم هر 3 ماه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83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554D76-8230-4662-84E6-059FD2231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درمان دیابت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F29FB8-4A95-4EF6-A9B0-9C30AF410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کنترل با قرص های خوراکی</a:t>
            </a:r>
          </a:p>
          <a:p>
            <a:pPr marL="0" indent="0" algn="r">
              <a:buNone/>
            </a:pPr>
            <a:r>
              <a:rPr lang="fa-IR" dirty="0"/>
              <a:t>کنترل با فراورده های تزریقی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7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157257-AD40-4C07-AF61-8DE3CC58F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لادا: نوعی دیابت در زمینه اتوایمیون در سن بالای 25 ساله که از اول وابسته به انسولین هستند</a:t>
            </a:r>
          </a:p>
          <a:p>
            <a:pPr marL="0" indent="0" algn="r">
              <a:buNone/>
            </a:pPr>
            <a:r>
              <a:rPr lang="fa-IR" dirty="0"/>
              <a:t>دیابت بارداری: عدم تحمل گلوکز از هفته 20 به بعد-اگر زیر 20 هفته باشد دیابت غیر وابسته به بارداری میباشد</a:t>
            </a:r>
          </a:p>
          <a:p>
            <a:pPr marL="0" indent="0" algn="r">
              <a:buNone/>
            </a:pPr>
            <a:r>
              <a:rPr lang="fa-IR" dirty="0"/>
              <a:t>دیابت آتیپیک: میکس دیابت 1 و 2 مپلا افراد خیلی لاغر دیابت تایپ 1 میگیرند یا افراد قبل از سن بلوغ دیابت تایپ 2 بگیرند با همان مکانیسم ها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1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53812DE4-F085-42F4-981D-619A6E6553A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43948"/>
            <a:ext cx="10325927" cy="6414052"/>
          </a:xfrm>
        </p:spPr>
      </p:pic>
    </p:spTree>
    <p:extLst>
      <p:ext uri="{BB962C8B-B14F-4D97-AF65-F5344CB8AC3E}">
        <p14:creationId xmlns:p14="http://schemas.microsoft.com/office/powerpoint/2010/main" val="67315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6FB9F-1892-4041-AB5B-4543180C7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کرایتریای اسکرینینگ دیابت: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64C97A-9A1A-4127-B517-10EB76EFF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/>
              <a:t>الف-کلیه افرادی که شاخص توده بدنی بیشتر و مساوی 25 دارند و ریسک فکتورهای زیر را دارند:</a:t>
            </a:r>
          </a:p>
          <a:p>
            <a:pPr marL="0" indent="0" algn="r">
              <a:buNone/>
            </a:pPr>
            <a:r>
              <a:rPr lang="fa-IR" dirty="0"/>
              <a:t>1-سابقه خانوادگی مثبت از نظر دیابت تایپ 2(پدر-مادر-خواهر-برادر)</a:t>
            </a:r>
          </a:p>
          <a:p>
            <a:pPr marL="0" indent="0" algn="r">
              <a:buNone/>
            </a:pPr>
            <a:r>
              <a:rPr lang="fa-IR" dirty="0"/>
              <a:t>2-نژاد (آسیایی-آمریکایی-آفریقایی)</a:t>
            </a:r>
          </a:p>
          <a:p>
            <a:pPr marL="0" indent="0" algn="r">
              <a:buNone/>
            </a:pPr>
            <a:r>
              <a:rPr lang="fa-IR" dirty="0"/>
              <a:t>3- فشار خون بالاتر و مساوی 140/90</a:t>
            </a:r>
          </a:p>
          <a:p>
            <a:pPr marL="0" indent="0" algn="r">
              <a:buNone/>
            </a:pPr>
            <a:r>
              <a:rPr lang="fa-IR" dirty="0"/>
              <a:t>4-تری گلیسیرید بالای 250 و اچ دی ال کمتر از 35</a:t>
            </a:r>
          </a:p>
          <a:p>
            <a:pPr marL="0" indent="0" algn="r">
              <a:buNone/>
            </a:pPr>
            <a:r>
              <a:rPr lang="fa-IR" dirty="0"/>
              <a:t>5-سابقه بیماری کیستیک تخمدان </a:t>
            </a:r>
          </a:p>
          <a:p>
            <a:pPr marL="0" indent="0" algn="r">
              <a:buNone/>
            </a:pPr>
            <a:r>
              <a:rPr lang="fa-IR" dirty="0"/>
              <a:t>6-سابقه بیماری های قلبی عروقی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569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1D3DAD-69F6-467F-A565-8612BE92A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ب-افرادی که سابقه پیش دیابت دارند سالیانه باید اسکرین باشند</a:t>
            </a:r>
          </a:p>
          <a:p>
            <a:pPr marL="0" indent="0" algn="r">
              <a:buNone/>
            </a:pPr>
            <a:r>
              <a:rPr lang="fa-IR" dirty="0"/>
              <a:t>ج-زنانی که سابقه دیابت بارداری دارند هر 3 سال یک بار باید اسکرین شوند</a:t>
            </a:r>
          </a:p>
          <a:p>
            <a:pPr marL="0" indent="0" algn="r">
              <a:buNone/>
            </a:pPr>
            <a:r>
              <a:rPr lang="fa-IR" dirty="0"/>
              <a:t>د-سایرین باید از 45 سالگی هر 3 سال اسکرین شوند</a:t>
            </a:r>
          </a:p>
          <a:p>
            <a:pPr marL="0" indent="0" algn="r">
              <a:buNone/>
            </a:pPr>
            <a:r>
              <a:rPr lang="fa-IR" dirty="0"/>
              <a:t>ه-مبتلایان به ایدز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12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DB894-4960-4375-88AA-599EC3306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علایم هایپر گلایسمی: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0E64C7-2862-4627-BAE3-750938137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پر نوشی</a:t>
            </a:r>
          </a:p>
          <a:p>
            <a:pPr marL="0" indent="0" algn="r">
              <a:buNone/>
            </a:pPr>
            <a:r>
              <a:rPr lang="fa-IR" dirty="0"/>
              <a:t>پر ادراری</a:t>
            </a:r>
          </a:p>
          <a:p>
            <a:pPr marL="0" indent="0" algn="r">
              <a:buNone/>
            </a:pPr>
            <a:r>
              <a:rPr lang="fa-IR" dirty="0"/>
              <a:t>کاهش وزن</a:t>
            </a:r>
          </a:p>
          <a:p>
            <a:pPr marL="0" indent="0" algn="r">
              <a:buNone/>
            </a:pPr>
            <a:r>
              <a:rPr lang="fa-IR" dirty="0"/>
              <a:t>ضعف</a:t>
            </a:r>
          </a:p>
          <a:p>
            <a:pPr marL="0" indent="0" algn="r">
              <a:buNone/>
            </a:pPr>
            <a:r>
              <a:rPr lang="fa-IR" dirty="0"/>
              <a:t>خستگی</a:t>
            </a:r>
          </a:p>
          <a:p>
            <a:pPr marL="0" indent="0" algn="r">
              <a:buNone/>
            </a:pPr>
            <a:r>
              <a:rPr lang="fa-IR" dirty="0"/>
              <a:t>تاری دید</a:t>
            </a:r>
          </a:p>
          <a:p>
            <a:pPr marL="0" indent="0" algn="r">
              <a:buNone/>
            </a:pPr>
            <a:r>
              <a:rPr lang="fa-IR" dirty="0"/>
              <a:t>عفونت های مکرر سطحی</a:t>
            </a:r>
          </a:p>
          <a:p>
            <a:pPr marL="0" indent="0" algn="r">
              <a:buNone/>
            </a:pPr>
            <a:r>
              <a:rPr lang="fa-IR" dirty="0"/>
              <a:t>ترمیم کند زخم 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920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13035A69-0540-46C3-8ECA-A513B65ED5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218887"/>
              </p:ext>
            </p:extLst>
          </p:nvPr>
        </p:nvGraphicFramePr>
        <p:xfrm>
          <a:off x="838200" y="1139687"/>
          <a:ext cx="10426148" cy="5009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6537">
                  <a:extLst>
                    <a:ext uri="{9D8B030D-6E8A-4147-A177-3AD203B41FA5}">
                      <a16:colId xmlns:a16="http://schemas.microsoft.com/office/drawing/2014/main" xmlns="" val="125918157"/>
                    </a:ext>
                  </a:extLst>
                </a:gridCol>
                <a:gridCol w="2606537">
                  <a:extLst>
                    <a:ext uri="{9D8B030D-6E8A-4147-A177-3AD203B41FA5}">
                      <a16:colId xmlns:a16="http://schemas.microsoft.com/office/drawing/2014/main" xmlns="" val="3154906618"/>
                    </a:ext>
                  </a:extLst>
                </a:gridCol>
                <a:gridCol w="2606537">
                  <a:extLst>
                    <a:ext uri="{9D8B030D-6E8A-4147-A177-3AD203B41FA5}">
                      <a16:colId xmlns:a16="http://schemas.microsoft.com/office/drawing/2014/main" xmlns="" val="1381270727"/>
                    </a:ext>
                  </a:extLst>
                </a:gridCol>
                <a:gridCol w="2606537">
                  <a:extLst>
                    <a:ext uri="{9D8B030D-6E8A-4147-A177-3AD203B41FA5}">
                      <a16:colId xmlns:a16="http://schemas.microsoft.com/office/drawing/2014/main" xmlns="" val="3771854378"/>
                    </a:ext>
                  </a:extLst>
                </a:gridCol>
              </a:tblGrid>
              <a:tr h="1252331">
                <a:tc>
                  <a:txBody>
                    <a:bodyPr/>
                    <a:lstStyle/>
                    <a:p>
                      <a:r>
                        <a:rPr lang="en-US" dirty="0"/>
                        <a:t>HBA1C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OGTT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16132904"/>
                  </a:ext>
                </a:extLst>
              </a:tr>
              <a:tr h="1252331">
                <a:tc>
                  <a:txBody>
                    <a:bodyPr/>
                    <a:lstStyle/>
                    <a:p>
                      <a:r>
                        <a:rPr lang="fa-IR" dirty="0"/>
                        <a:t>کمتر از 5.7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/>
                        <a:t>کمتر از 140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/>
                        <a:t>کمتر از 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/>
                        <a:t>نرمال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1015422"/>
                  </a:ext>
                </a:extLst>
              </a:tr>
              <a:tr h="1252331">
                <a:tc>
                  <a:txBody>
                    <a:bodyPr/>
                    <a:lstStyle/>
                    <a:p>
                      <a:r>
                        <a:rPr lang="fa-IR" dirty="0"/>
                        <a:t>5.7-6.4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/>
                        <a:t>140-199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/>
                        <a:t>100-125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/>
                        <a:t>پیش دیابتی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3599547"/>
                  </a:ext>
                </a:extLst>
              </a:tr>
              <a:tr h="1252331">
                <a:tc>
                  <a:txBody>
                    <a:bodyPr/>
                    <a:lstStyle/>
                    <a:p>
                      <a:r>
                        <a:rPr lang="fa-IR" dirty="0"/>
                        <a:t>بیشتر مساوی 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/>
                        <a:t>بیشتر مساوی 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/>
                        <a:t>بیشتر و مساوی 126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/>
                        <a:t>دیابت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70864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733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3ABE6-6D5E-4706-BC58-40E1DECF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/>
              <a:t>ریسک فاکتورهای ابتلا به دیابت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8DE513-BB35-4CAA-9857-3D70E0E26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1-ژنتیک</a:t>
            </a:r>
          </a:p>
          <a:p>
            <a:pPr marL="0" indent="0" algn="r">
              <a:buNone/>
            </a:pPr>
            <a:r>
              <a:rPr lang="fa-IR" dirty="0"/>
              <a:t>2-عوامل محیطی: ابتلا به ویروس ها(کوکساکی-روبلا-انتروویروس)-پروتئین شیر گاو-کمبود ویتامین دی و توکسین های محیطی-چاقی-کمبود فعالیت فیزیکی-عوامل داخل رحمی مثل وزن کم هنگام تولد</a:t>
            </a:r>
          </a:p>
          <a:p>
            <a:pPr marL="0" indent="0" algn="r">
              <a:buNone/>
            </a:pPr>
            <a:r>
              <a:rPr lang="fa-IR" dirty="0"/>
              <a:t>3- افراد با سندروم مقاومت به انسولین 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77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775</Words>
  <Application>Microsoft Office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بسم الله الرحمن الرحیم</vt:lpstr>
      <vt:lpstr>1-انواع دیابت </vt:lpstr>
      <vt:lpstr>PowerPoint Presentation</vt:lpstr>
      <vt:lpstr>PowerPoint Presentation</vt:lpstr>
      <vt:lpstr>کرایتریای اسکرینینگ دیابت:</vt:lpstr>
      <vt:lpstr>PowerPoint Presentation</vt:lpstr>
      <vt:lpstr>علایم هایپر گلایسمی:</vt:lpstr>
      <vt:lpstr>PowerPoint Presentation</vt:lpstr>
      <vt:lpstr>ریسک فاکتورهای ابتلا به دیابت</vt:lpstr>
      <vt:lpstr>PowerPoint Presentation</vt:lpstr>
      <vt:lpstr>PowerPoint Presentation</vt:lpstr>
      <vt:lpstr>PowerPoint Presentation</vt:lpstr>
      <vt:lpstr>برخورد با بیمار مبتلا به دیابت:</vt:lpstr>
      <vt:lpstr>عوارض دیابت:</vt:lpstr>
      <vt:lpstr>PowerPoint Presentation</vt:lpstr>
      <vt:lpstr>PowerPoint Presentation</vt:lpstr>
      <vt:lpstr>PowerPoint Presentation</vt:lpstr>
      <vt:lpstr>معاینات دوره ای: </vt:lpstr>
      <vt:lpstr>پایش سطح قند خون:</vt:lpstr>
      <vt:lpstr>PowerPoint Presentation</vt:lpstr>
      <vt:lpstr>درمان دیابت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sony</dc:creator>
  <cp:lastModifiedBy>EDO</cp:lastModifiedBy>
  <cp:revision>24</cp:revision>
  <dcterms:created xsi:type="dcterms:W3CDTF">2023-11-10T13:45:25Z</dcterms:created>
  <dcterms:modified xsi:type="dcterms:W3CDTF">2023-11-12T04:21:14Z</dcterms:modified>
</cp:coreProperties>
</file>